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835" r:id="rId2"/>
    <p:sldId id="4836" r:id="rId3"/>
    <p:sldId id="434" r:id="rId4"/>
    <p:sldId id="327" r:id="rId5"/>
    <p:sldId id="4182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785" r:id="rId14"/>
    <p:sldId id="4087" r:id="rId15"/>
    <p:sldId id="1107" r:id="rId16"/>
    <p:sldId id="413" r:id="rId17"/>
    <p:sldId id="382" r:id="rId18"/>
    <p:sldId id="4094" r:id="rId19"/>
    <p:sldId id="1122" r:id="rId20"/>
    <p:sldId id="4784" r:id="rId21"/>
    <p:sldId id="4156" r:id="rId22"/>
    <p:sldId id="4786" r:id="rId23"/>
    <p:sldId id="4086" r:id="rId24"/>
    <p:sldId id="1108" r:id="rId25"/>
    <p:sldId id="4088" r:id="rId26"/>
    <p:sldId id="433" r:id="rId27"/>
    <p:sldId id="1120" r:id="rId28"/>
    <p:sldId id="1121" r:id="rId29"/>
    <p:sldId id="420" r:id="rId30"/>
    <p:sldId id="402" r:id="rId31"/>
    <p:sldId id="432" r:id="rId32"/>
    <p:sldId id="390" r:id="rId33"/>
    <p:sldId id="1110" r:id="rId34"/>
    <p:sldId id="1119" r:id="rId35"/>
    <p:sldId id="1116" r:id="rId36"/>
    <p:sldId id="1118" r:id="rId37"/>
    <p:sldId id="4585" r:id="rId38"/>
    <p:sldId id="4869" r:id="rId39"/>
    <p:sldId id="4090" r:id="rId40"/>
    <p:sldId id="4787" r:id="rId41"/>
    <p:sldId id="4091" r:id="rId42"/>
    <p:sldId id="422" r:id="rId43"/>
    <p:sldId id="4153" r:id="rId44"/>
    <p:sldId id="4155" r:id="rId45"/>
    <p:sldId id="4092" r:id="rId46"/>
    <p:sldId id="4093" r:id="rId47"/>
    <p:sldId id="384" r:id="rId48"/>
    <p:sldId id="427" r:id="rId49"/>
    <p:sldId id="1076" r:id="rId50"/>
    <p:sldId id="450" r:id="rId51"/>
    <p:sldId id="449" r:id="rId52"/>
    <p:sldId id="438" r:id="rId53"/>
    <p:sldId id="385" r:id="rId54"/>
    <p:sldId id="452" r:id="rId55"/>
    <p:sldId id="262" r:id="rId56"/>
    <p:sldId id="266" r:id="rId57"/>
    <p:sldId id="1114" r:id="rId58"/>
    <p:sldId id="1090" r:id="rId59"/>
    <p:sldId id="368" r:id="rId60"/>
    <p:sldId id="4335" r:id="rId61"/>
    <p:sldId id="4870" r:id="rId6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 varScale="1">
        <p:scale>
          <a:sx n="74" d="100"/>
          <a:sy n="74" d="100"/>
        </p:scale>
        <p:origin x="57" y="13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https://www.cms.gov/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5BC4-8EB5-4604-8AA6-8BB49D60C87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2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HealthCare/Charts/totspend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937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2" descr="Mauna Loa CO2">
            <a:extLst>
              <a:ext uri="{FF2B5EF4-FFF2-40B4-BE49-F238E27FC236}">
                <a16:creationId xmlns:a16="http://schemas.microsoft.com/office/drawing/2014/main" id="{C915023B-E4C7-471D-BD38-111B83C4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5" y="1001332"/>
            <a:ext cx="7040450" cy="5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(3/02): Economic Update &amp; Tariffs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(3/09): Trade and Globalization, Mina Kim,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(3/16):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(3/23):  Autonomous Vehicles, Arkadiusz </a:t>
            </a:r>
            <a:r>
              <a:rPr lang="en-US" dirty="0" err="1"/>
              <a:t>Mironko</a:t>
            </a:r>
            <a:r>
              <a:rPr lang="en-US" dirty="0"/>
              <a:t>, Kean University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(3/30): Climate Change Economics,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(4/06): Health Care Economics, Robert </a:t>
            </a:r>
            <a:r>
              <a:rPr lang="en-US" dirty="0" err="1"/>
              <a:t>Rebelein</a:t>
            </a:r>
            <a:r>
              <a:rPr lang="en-US" dirty="0"/>
              <a:t>, Vassar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(4/13):  Saving Social Security, Geoffrey </a:t>
            </a:r>
            <a:r>
              <a:rPr lang="en-US" dirty="0" err="1"/>
              <a:t>Woglom</a:t>
            </a:r>
            <a:r>
              <a:rPr lang="en-US" dirty="0"/>
              <a:t> 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5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DC!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83E72-DE06-489E-8066-9F0EE240C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59" y="5138918"/>
            <a:ext cx="6417711" cy="1069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C2D294-5F27-4BE5-AE73-6DF3E7B6C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27" y="1133342"/>
            <a:ext cx="7098406" cy="39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Johns American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30, 2026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93" y="119959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78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78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4FF10-205F-41D5-B9C9-544E458E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12" y="1498614"/>
            <a:ext cx="7019056" cy="5122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55852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274131" y="1313948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39D2-D214-4B13-816E-63AE93B2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36" y="231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Nex</a:t>
            </a:r>
            <a:r>
              <a:rPr lang="en-US" sz="3900" dirty="0">
                <a:solidFill>
                  <a:schemeClr val="accent5">
                    <a:lumMod val="50000"/>
                  </a:schemeClr>
                </a:solidFill>
              </a:rPr>
              <a:t>t Week: Health</a:t>
            </a:r>
            <a:r>
              <a:rPr lang="en-US" sz="3900" dirty="0"/>
              <a:t> Expenditure </a:t>
            </a:r>
            <a:br>
              <a:rPr lang="en-US" sz="3900" dirty="0"/>
            </a:br>
            <a:r>
              <a:rPr lang="en-US" sz="3900" dirty="0"/>
              <a:t>                      as Percent of GDP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29FD43-BD43-81C8-1DB6-8B0878DD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27537" y="1555877"/>
            <a:ext cx="10136926" cy="5074920"/>
          </a:xfrm>
        </p:spPr>
      </p:pic>
    </p:spTree>
    <p:extLst>
      <p:ext uri="{BB962C8B-B14F-4D97-AF65-F5344CB8AC3E}">
        <p14:creationId xmlns:p14="http://schemas.microsoft.com/office/powerpoint/2010/main" val="3681592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67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35299</TotalTime>
  <Words>2718</Words>
  <Application>Microsoft Office PowerPoint</Application>
  <PresentationFormat>Widescreen</PresentationFormat>
  <Paragraphs>371</Paragraphs>
  <Slides>61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Schedule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Next Week: Health Expenditure                        as Percent of GDP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846</cp:revision>
  <cp:lastPrinted>2024-09-19T20:35:19Z</cp:lastPrinted>
  <dcterms:created xsi:type="dcterms:W3CDTF">2017-05-03T22:30:38Z</dcterms:created>
  <dcterms:modified xsi:type="dcterms:W3CDTF">2026-03-25T19:43:12Z</dcterms:modified>
</cp:coreProperties>
</file>